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b3831a9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b3831a9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b3831a94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b3831a94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dceef00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dceef00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dceef00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dceef00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dceef00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dceef00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dceef00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dceef00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b3831a94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b3831a94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dceef00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dceef00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dceef00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dceef00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b3831a94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b3831a94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b3831a94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1b3831a94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1b3831a94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b3831a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b3831a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b3831a94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b3831a94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735ff7a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3735ff7a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b3831a94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b3831a94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b3831a94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b3831a94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da5d8c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da5d8c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a5d8cf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da5d8cf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b3831a9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b3831a9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eac8801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eac8801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b="1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 b="1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  <a:def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○"/>
              <a:def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■"/>
              <a:def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i.org/10.1111/2041-210X.1401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ran.r-project.org/web/packages/spsurvey/vignettes/sampling.html" TargetMode="External"/><Relationship Id="rId4" Type="http://schemas.openxmlformats.org/officeDocument/2006/relationships/hyperlink" Target="https://doi.org/10.1198/01621450400000025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20547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66550"/>
            <a:ext cx="6324000" cy="18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RStudio + spsurvey to Create A Spatially Balanced Survey Frame for Estimating Streaked Horned Lark Abundance in the Willamette Valley</a:t>
            </a:r>
            <a:endParaRPr b="1" sz="26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140325"/>
            <a:ext cx="3296700" cy="19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Matt Stevenson,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CORE GIS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CUGOS </a:t>
            </a:r>
            <a:r>
              <a:rPr b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Spring Fling</a:t>
            </a:r>
            <a:endParaRPr b="1"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April 21, 2023</a:t>
            </a:r>
            <a:endParaRPr sz="1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500" y="1952458"/>
            <a:ext cx="4918600" cy="348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Convert points to CSV and load into RStudio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srv_pts_v1_df &lt;- read.csv("zone_1_survey_points_v1.csv",header=TRUE,sep=",")</a:t>
            </a:r>
            <a:endParaRPr sz="1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Convert points to CSV and load into RStudio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srv_pts_v1_df &lt;- read.csv("zone_1_survey_points_v1.csv",header=TRUE,sep=",")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Load spsurvey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library(spsurvey)</a:t>
            </a:r>
            <a:endParaRPr sz="1400">
              <a:solidFill>
                <a:srgbClr val="6AA84F"/>
              </a:solidFill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Convert points to CSV and load into RStudio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srv_pts_v1_df &lt;- read.csv("zone_1_survey_points_v1.csv",header=TRUE,sep=",")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Load spsurvey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library(spsurvey)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Create a geo object from the CSV, being sure to specify your CRS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srv_pts_v2_geo &lt;- st_as_sf(srv_pts_v2_df, coords = c("X_coord", "Y_coord"), crs = 4326)</a:t>
            </a:r>
            <a:endParaRPr sz="1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Convert points to CSV and load into RStudio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srv_pts_v1_df &lt;- read.csv("zone_1_survey_points_v1.csv",header=TRUE,sep=",")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Load spsurvey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library(spsurvey)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Create a geo object from the CSV, being sure to specify your CRS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srv_pts_v2_geo &lt;- st_as_sf(srv_pts_v2_df, coords = c("X_coord", "Y_coord"), crs = 4326)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Transform GCS coordinates to UTM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srv_pts_v2 = st_transform(srv_pts_v2_geo, crs = 6855)</a:t>
            </a:r>
            <a:endParaRPr sz="1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Convert points to CSV and load into RStudio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srv_pts_v1_df &lt;- read.csv("zone_1_survey_points_v1.csv",header=TRUE,sep=",")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Load spsurvey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library(spsurvey)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Create a geo object from the CSV, being sure to specify your CRS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srv_pts_v2_geo &lt;- st_as_sf(srv_pts_v2_df, coords = c("X_coord", "Y_coord"), crs = 4326)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Transform GCS coordinates to UTM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srv_pts_v2 = st_transform(srv_pts_v2_geo, crs = 6855)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Select sites using GRTS and the habitat suitability value as the weight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selected_sites_srv_pts_v2 &lt;- grts(srv_pts_v2, n_base = 118, aux_var = "max_2021_scaled")</a:t>
            </a:r>
            <a:endParaRPr sz="14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4834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Display the results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sp_plot(selected_sites_srv_pts_v2, srv_pts_v2, key.width = lcm(3))</a:t>
            </a:r>
            <a:endParaRPr sz="1400">
              <a:solidFill>
                <a:srgbClr val="6AA84F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3">
            <a:alphaModFix/>
          </a:blip>
          <a:srcRect b="3559" l="0" r="0" t="4232"/>
          <a:stretch/>
        </p:blipFill>
        <p:spPr>
          <a:xfrm>
            <a:off x="5215525" y="0"/>
            <a:ext cx="395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220800"/>
            <a:ext cx="42186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RStudio, continued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220800"/>
            <a:ext cx="42186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RStudio, continued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4834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Display the results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sp_plot(selected_sites_srv_pts_v2, srv_pts_v2, key.width = lcm(3))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Combine rows from the GRTS sample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proprob_sites_v2 &lt;- sp_rbind(selected_sites_srv_pts_v2)</a:t>
            </a:r>
            <a:endParaRPr sz="1400">
              <a:solidFill>
                <a:srgbClr val="6AA84F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3559" l="0" r="0" t="4232"/>
          <a:stretch/>
        </p:blipFill>
        <p:spPr>
          <a:xfrm>
            <a:off x="5215525" y="0"/>
            <a:ext cx="3959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20800"/>
            <a:ext cx="42186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spsurvey and grts in RStudio, continued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4834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Display the results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sp_plot(selected_sites_srv_pts_v2, srv_pts_v2, key.width = lcm(3))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Combine rows from the GRTS sample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proprob_sites_v2 &lt;- sp_rbind(selected_sites_srv_pts_v2)</a:t>
            </a:r>
            <a:endParaRPr sz="1400"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Finally, export to shapefile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6AA84F"/>
              </a:buClr>
              <a:buSzPts val="1400"/>
              <a:buChar char="○"/>
            </a:pPr>
            <a:r>
              <a:rPr lang="en" sz="1400">
                <a:solidFill>
                  <a:srgbClr val="6AA84F"/>
                </a:solidFill>
              </a:rPr>
              <a:t>st_write(proprob_sites_v2, "S:/Projects/WV_STHL/data/analysis/GRTS_processing/proprob_zone_2.shp")</a:t>
            </a:r>
            <a:endParaRPr sz="1400">
              <a:solidFill>
                <a:srgbClr val="6AA84F"/>
              </a:solidFill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 b="3559" l="0" r="0" t="4232"/>
          <a:stretch/>
        </p:blipFill>
        <p:spPr>
          <a:xfrm>
            <a:off x="5215525" y="0"/>
            <a:ext cx="3959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Results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389600"/>
            <a:ext cx="347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recovery zones were used as geographic strata: 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Zone				 Survey Points</a:t>
            </a:r>
            <a:endParaRPr b="1"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North Willamette			  28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West Willamette			118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Southeast Willamette 		118</a:t>
            </a:r>
            <a:endParaRPr sz="15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43" y="0"/>
            <a:ext cx="397566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/>
        </p:nvSpPr>
        <p:spPr>
          <a:xfrm>
            <a:off x="319625" y="4818850"/>
            <a:ext cx="45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grts = Generalized Random Tessellation Stratified</a:t>
            </a:r>
            <a:endParaRPr i="1"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4205" l="23663" r="4887" t="5345"/>
          <a:stretch/>
        </p:blipFill>
        <p:spPr>
          <a:xfrm>
            <a:off x="304800" y="0"/>
            <a:ext cx="313966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2"/>
          <p:cNvGrpSpPr/>
          <p:nvPr/>
        </p:nvGrpSpPr>
        <p:grpSpPr>
          <a:xfrm>
            <a:off x="5703770" y="4225632"/>
            <a:ext cx="1195883" cy="954141"/>
            <a:chOff x="10569382" y="5615225"/>
            <a:chExt cx="1594511" cy="1272188"/>
          </a:xfrm>
        </p:grpSpPr>
        <p:pic>
          <p:nvPicPr>
            <p:cNvPr descr="A picture containing bird, oscine&#10;&#10;Description automatically generated" id="196" name="Google Shape;196;p32"/>
            <p:cNvPicPr preferRelativeResize="0"/>
            <p:nvPr/>
          </p:nvPicPr>
          <p:blipFill rotWithShape="1">
            <a:blip r:embed="rId4">
              <a:alphaModFix/>
            </a:blip>
            <a:srcRect b="7876" l="11662" r="19693" t="7614"/>
            <a:stretch/>
          </p:blipFill>
          <p:spPr>
            <a:xfrm>
              <a:off x="10953707" y="5615225"/>
              <a:ext cx="1210186" cy="1272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aw male and female gender symbols in iOS - Stack Overflow" id="197" name="Google Shape;197;p32"/>
            <p:cNvPicPr preferRelativeResize="0"/>
            <p:nvPr/>
          </p:nvPicPr>
          <p:blipFill rotWithShape="1">
            <a:blip r:embed="rId5">
              <a:alphaModFix/>
            </a:blip>
            <a:srcRect b="0" l="0" r="56090" t="0"/>
            <a:stretch/>
          </p:blipFill>
          <p:spPr>
            <a:xfrm>
              <a:off x="11821556" y="5681789"/>
              <a:ext cx="271545" cy="372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32"/>
            <p:cNvSpPr txBox="1"/>
            <p:nvPr/>
          </p:nvSpPr>
          <p:spPr>
            <a:xfrm>
              <a:off x="10569382" y="6018794"/>
              <a:ext cx="640200" cy="646500"/>
            </a:xfrm>
            <a:prstGeom prst="rect">
              <a:avLst/>
            </a:prstGeom>
            <a:noFill/>
            <a:ln cap="flat" cmpd="sng" w="571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100"/>
            </a:p>
          </p:txBody>
        </p:sp>
      </p:grpSp>
      <p:grpSp>
        <p:nvGrpSpPr>
          <p:cNvPr id="199" name="Google Shape;199;p32"/>
          <p:cNvGrpSpPr/>
          <p:nvPr/>
        </p:nvGrpSpPr>
        <p:grpSpPr>
          <a:xfrm>
            <a:off x="7595532" y="4086091"/>
            <a:ext cx="1411232" cy="1057409"/>
            <a:chOff x="10127376" y="5448121"/>
            <a:chExt cx="1881643" cy="1409879"/>
          </a:xfrm>
        </p:grpSpPr>
        <p:pic>
          <p:nvPicPr>
            <p:cNvPr descr="A picture containing oscine, bird, insect&#10;&#10;Description automatically generated" id="200" name="Google Shape;200;p32"/>
            <p:cNvPicPr preferRelativeResize="0"/>
            <p:nvPr/>
          </p:nvPicPr>
          <p:blipFill rotWithShape="1">
            <a:blip r:embed="rId6">
              <a:alphaModFix/>
            </a:blip>
            <a:srcRect b="37141" l="0" r="49054" t="5735"/>
            <a:stretch/>
          </p:blipFill>
          <p:spPr>
            <a:xfrm>
              <a:off x="10416109" y="5597022"/>
              <a:ext cx="1589817" cy="1260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32"/>
            <p:cNvSpPr txBox="1"/>
            <p:nvPr/>
          </p:nvSpPr>
          <p:spPr>
            <a:xfrm>
              <a:off x="10127376" y="6030749"/>
              <a:ext cx="673200" cy="646200"/>
            </a:xfrm>
            <a:prstGeom prst="rect">
              <a:avLst/>
            </a:prstGeom>
            <a:noFill/>
            <a:ln cap="flat" cmpd="sng" w="571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100"/>
            </a:p>
          </p:txBody>
        </p:sp>
        <p:sp>
          <p:nvSpPr>
            <p:cNvPr id="202" name="Google Shape;202;p32"/>
            <p:cNvSpPr txBox="1"/>
            <p:nvPr/>
          </p:nvSpPr>
          <p:spPr>
            <a:xfrm>
              <a:off x="11335819" y="5448121"/>
              <a:ext cx="673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sz="1100"/>
            </a:p>
          </p:txBody>
        </p:sp>
      </p:grpSp>
      <p:grpSp>
        <p:nvGrpSpPr>
          <p:cNvPr id="203" name="Google Shape;203;p32"/>
          <p:cNvGrpSpPr/>
          <p:nvPr/>
        </p:nvGrpSpPr>
        <p:grpSpPr>
          <a:xfrm>
            <a:off x="3359769" y="4197767"/>
            <a:ext cx="1427648" cy="945734"/>
            <a:chOff x="4470188" y="5597022"/>
            <a:chExt cx="1903531" cy="1260978"/>
          </a:xfrm>
        </p:grpSpPr>
        <p:pic>
          <p:nvPicPr>
            <p:cNvPr descr="A picture containing oscine, bird, insect&#10;&#10;Description automatically generated" id="204" name="Google Shape;204;p32"/>
            <p:cNvPicPr preferRelativeResize="0"/>
            <p:nvPr/>
          </p:nvPicPr>
          <p:blipFill rotWithShape="1">
            <a:blip r:embed="rId7">
              <a:alphaModFix/>
            </a:blip>
            <a:srcRect b="37141" l="0" r="49054" t="5735"/>
            <a:stretch/>
          </p:blipFill>
          <p:spPr>
            <a:xfrm>
              <a:off x="4783902" y="5597022"/>
              <a:ext cx="1589817" cy="1260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raw male and female gender symbols in iOS - Stack Overflow" id="205" name="Google Shape;205;p32"/>
            <p:cNvPicPr preferRelativeResize="0"/>
            <p:nvPr/>
          </p:nvPicPr>
          <p:blipFill rotWithShape="1">
            <a:blip r:embed="rId5">
              <a:alphaModFix/>
            </a:blip>
            <a:srcRect b="0" l="47786" r="0" t="0"/>
            <a:stretch/>
          </p:blipFill>
          <p:spPr>
            <a:xfrm>
              <a:off x="5862905" y="5634176"/>
              <a:ext cx="364140" cy="420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2"/>
            <p:cNvSpPr txBox="1"/>
            <p:nvPr/>
          </p:nvSpPr>
          <p:spPr>
            <a:xfrm>
              <a:off x="4470188" y="6061031"/>
              <a:ext cx="673200" cy="646200"/>
            </a:xfrm>
            <a:prstGeom prst="rect">
              <a:avLst/>
            </a:prstGeom>
            <a:noFill/>
            <a:ln cap="flat" cmpd="sng" w="57150">
              <a:solidFill>
                <a:srgbClr val="FFD9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42</a:t>
              </a:r>
              <a:endParaRPr sz="1100"/>
            </a:p>
          </p:txBody>
        </p:sp>
      </p:grpSp>
      <p:sp>
        <p:nvSpPr>
          <p:cNvPr id="207" name="Google Shape;207;p32"/>
          <p:cNvSpPr txBox="1"/>
          <p:nvPr>
            <p:ph type="title"/>
          </p:nvPr>
        </p:nvSpPr>
        <p:spPr>
          <a:xfrm>
            <a:off x="3563150" y="140225"/>
            <a:ext cx="5269200" cy="95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Larks were detected at 28 points (13%) - 55 individuals</a:t>
            </a:r>
            <a:endParaRPr b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5475" y="1018025"/>
            <a:ext cx="4773207" cy="31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The Streaked Horned Lark </a:t>
            </a:r>
            <a:r>
              <a:rPr i="1" lang="en" sz="2200"/>
              <a:t>(Eremophila alpestris strigata) </a:t>
            </a:r>
            <a:r>
              <a:rPr lang="en" sz="2200"/>
              <a:t>is listed as </a:t>
            </a:r>
            <a:r>
              <a:rPr b="1" lang="en" sz="2200">
                <a:solidFill>
                  <a:srgbClr val="980000"/>
                </a:solidFill>
              </a:rPr>
              <a:t>Endangered </a:t>
            </a:r>
            <a:r>
              <a:rPr lang="en" sz="2200"/>
              <a:t>by Washington State and </a:t>
            </a:r>
            <a:r>
              <a:rPr b="1" lang="en" sz="2200">
                <a:solidFill>
                  <a:srgbClr val="FF9900"/>
                </a:solidFill>
              </a:rPr>
              <a:t>Threatened</a:t>
            </a:r>
            <a:r>
              <a:rPr lang="en" sz="2200"/>
              <a:t> by the US Federal government</a:t>
            </a:r>
            <a:endParaRPr b="1" i="1" sz="2200">
              <a:solidFill>
                <a:srgbClr val="38761D"/>
              </a:solidFill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Do This?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20" y="0"/>
            <a:ext cx="66367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>
            <p:ph type="title"/>
          </p:nvPr>
        </p:nvSpPr>
        <p:spPr>
          <a:xfrm>
            <a:off x="2987825" y="387650"/>
            <a:ext cx="2014200" cy="6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3458550"/>
            <a:ext cx="30594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Where </a:t>
            </a:r>
            <a:r>
              <a:rPr lang="en" sz="2200"/>
              <a:t>are the larks?</a:t>
            </a:r>
            <a:endParaRPr sz="2200"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Important Questions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042400" y="3458550"/>
            <a:ext cx="38676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CC0000"/>
                </a:solidFill>
              </a:rPr>
              <a:t>How many </a:t>
            </a:r>
            <a:r>
              <a:rPr lang="en" sz="2200"/>
              <a:t>larks are there?</a:t>
            </a:r>
            <a:endParaRPr sz="22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02686" cy="21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25" y="1469475"/>
            <a:ext cx="1244224" cy="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975" y="954925"/>
            <a:ext cx="1244224" cy="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00" y="1784750"/>
            <a:ext cx="1244224" cy="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575" y="2367550"/>
            <a:ext cx="1244224" cy="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875" y="2462175"/>
            <a:ext cx="1244224" cy="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6375" y="1017725"/>
            <a:ext cx="1244224" cy="8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-3011800" y="1311300"/>
            <a:ext cx="2931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Roads clipped to study area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Removed interstates, state highways, and all roads within UGAs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Removed roads outside recovery zones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Limited to areas below 800’ elevation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1 = North Willamette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2 = Southeast Willamette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3 = West Willamette</a:t>
            </a:r>
            <a:endParaRPr sz="130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24830" r="23929" t="0"/>
          <a:stretch/>
        </p:blipFill>
        <p:spPr>
          <a:xfrm>
            <a:off x="29830" y="0"/>
            <a:ext cx="2036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25269" r="21183" t="0"/>
          <a:stretch/>
        </p:blipFill>
        <p:spPr>
          <a:xfrm>
            <a:off x="2375878" y="0"/>
            <a:ext cx="2128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0" l="25618" r="24275" t="0"/>
          <a:stretch/>
        </p:blipFill>
        <p:spPr>
          <a:xfrm>
            <a:off x="4813726" y="0"/>
            <a:ext cx="19914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6">
            <a:alphaModFix/>
          </a:blip>
          <a:srcRect b="0" l="24578" r="23403" t="0"/>
          <a:stretch/>
        </p:blipFill>
        <p:spPr>
          <a:xfrm>
            <a:off x="7114725" y="0"/>
            <a:ext cx="2067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83100" y="98400"/>
            <a:ext cx="12417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Roads</a:t>
            </a:r>
            <a:endParaRPr sz="1960"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2030375" y="98400"/>
            <a:ext cx="12417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Recovery Zones</a:t>
            </a:r>
            <a:endParaRPr sz="1960"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632475" y="98400"/>
            <a:ext cx="12417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RemoveUGAs</a:t>
            </a:r>
            <a:endParaRPr sz="1960"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6934200" y="98400"/>
            <a:ext cx="13683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Distribute Points</a:t>
            </a:r>
            <a:endParaRPr sz="196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</a:t>
            </a:r>
            <a:r>
              <a:rPr i="1" lang="en"/>
              <a:t>Spatially Balanced</a:t>
            </a:r>
            <a:r>
              <a:rPr lang="en"/>
              <a:t> Sampling Frame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samples are not appropriate for extrapolation</a:t>
            </a:r>
            <a:r>
              <a:rPr baseline="30000" lang="en"/>
              <a:t>1</a:t>
            </a:r>
            <a:endParaRPr baseline="300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Larks have opinions about habitat! So we used </a:t>
            </a:r>
            <a:r>
              <a:rPr b="1" i="1" lang="en">
                <a:solidFill>
                  <a:srgbClr val="980000"/>
                </a:solidFill>
              </a:rPr>
              <a:t>unequal inclusion probabilities</a:t>
            </a:r>
            <a:r>
              <a:rPr lang="en"/>
              <a:t> and selected sites </a:t>
            </a:r>
            <a:r>
              <a:rPr b="1" i="1" lang="en">
                <a:solidFill>
                  <a:srgbClr val="38761D"/>
                </a:solidFill>
              </a:rPr>
              <a:t>proportionally based on the probability of habitat suitability</a:t>
            </a:r>
            <a:endParaRPr b="1" i="1"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our case, least suitable = 0.01, most suitable = 0.99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aseline="30000"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aseline="30000" lang="en" sz="1400"/>
              <a:t>1</a:t>
            </a:r>
            <a:r>
              <a:rPr lang="en" sz="1400"/>
              <a:t>See, for example, Perret et al, </a:t>
            </a:r>
            <a:r>
              <a:rPr i="1" lang="en" sz="1400" u="sng">
                <a:solidFill>
                  <a:schemeClr val="hlink"/>
                </a:solidFill>
                <a:hlinkClick r:id="rId3"/>
              </a:rPr>
              <a:t>Spatially balanced sampling methods are always more precise than random ones for estimating the size of aggregated populations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18702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Suitable </a:t>
            </a:r>
            <a:r>
              <a:rPr lang="en"/>
              <a:t>Habitat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24998" r="0" t="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</a:t>
            </a:r>
            <a:r>
              <a:rPr lang="en"/>
              <a:t>uitable Habitat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road with a white fence and trees on the side&#10;&#10;Description automatically generated with low confidence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00667"/>
            <a:ext cx="4994676" cy="374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0" r="7140" t="0"/>
          <a:stretch/>
        </p:blipFill>
        <p:spPr>
          <a:xfrm rot="5400000">
            <a:off x="4500550" y="494124"/>
            <a:ext cx="5137573" cy="414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Create a Spatially Balanced Sampling Frame? 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2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By using the </a:t>
            </a:r>
            <a:r>
              <a:rPr b="1" lang="en" sz="2200"/>
              <a:t>Generalized Random Tessellation Stratified (GRTS)</a:t>
            </a:r>
            <a:r>
              <a:rPr b="1" baseline="30000" lang="en" sz="2200"/>
              <a:t>1</a:t>
            </a:r>
            <a:r>
              <a:rPr b="1" lang="en" sz="2200"/>
              <a:t> </a:t>
            </a:r>
            <a:r>
              <a:rPr lang="en" sz="2200"/>
              <a:t>algorithm, which is available in the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spsurvey</a:t>
            </a:r>
            <a:r>
              <a:rPr lang="en" sz="2200"/>
              <a:t> package for RStudio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23" name="Google Shape;123;p21"/>
          <p:cNvSpPr txBox="1"/>
          <p:nvPr/>
        </p:nvSpPr>
        <p:spPr>
          <a:xfrm>
            <a:off x="318775" y="46108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Foundational paper by Stevens and Olsen, </a:t>
            </a: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Spatially Balanced Sampling of Natural Resources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319625" y="4818850"/>
            <a:ext cx="45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i="1"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rts = Generalized Random Tessellation Stratified</a:t>
            </a:r>
            <a:endParaRPr i="1"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113" y="0"/>
            <a:ext cx="73937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